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51" r:id="rId2"/>
    <p:sldMasterId id="2147483653" r:id="rId3"/>
    <p:sldMasterId id="2147483655" r:id="rId4"/>
    <p:sldMasterId id="2147483657" r:id="rId5"/>
    <p:sldMasterId id="2147483659" r:id="rId6"/>
    <p:sldMasterId id="2147483661" r:id="rId7"/>
    <p:sldMasterId id="2147483663" r:id="rId8"/>
    <p:sldMasterId id="2147483665" r:id="rId9"/>
    <p:sldMasterId id="2147483667" r:id="rId10"/>
  </p:sldMasterIdLst>
  <p:sldIdLst>
    <p:sldId id="256" r:id="rId11"/>
    <p:sldId id="260" r:id="rId12"/>
    <p:sldId id="286" r:id="rId13"/>
    <p:sldId id="263" r:id="rId14"/>
    <p:sldId id="266" r:id="rId15"/>
    <p:sldId id="269" r:id="rId16"/>
    <p:sldId id="272" r:id="rId17"/>
    <p:sldId id="275" r:id="rId18"/>
    <p:sldId id="278" r:id="rId19"/>
    <p:sldId id="281" r:id="rId20"/>
    <p:sldId id="284" r:id="rId21"/>
  </p:sldIdLst>
  <p:sldSz cx="7556500" cy="10680700"/>
  <p:notesSz cx="7556500" cy="10680700"/>
  <p:custDataLst>
    <p:tags r:id="rId22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Master" Target="slideMasters/slideMaster10.xml" /><Relationship Id="rId11" Type="http://schemas.openxmlformats.org/officeDocument/2006/relationships/slide" Target="slides/slide1.xml" /><Relationship Id="rId12" Type="http://schemas.openxmlformats.org/officeDocument/2006/relationships/slide" Target="slides/slide2.xml" /><Relationship Id="rId13" Type="http://schemas.openxmlformats.org/officeDocument/2006/relationships/slide" Target="slides/slide3.xml" /><Relationship Id="rId14" Type="http://schemas.openxmlformats.org/officeDocument/2006/relationships/slide" Target="slides/slide4.xml" /><Relationship Id="rId15" Type="http://schemas.openxmlformats.org/officeDocument/2006/relationships/slide" Target="slides/slide5.xml" /><Relationship Id="rId16" Type="http://schemas.openxmlformats.org/officeDocument/2006/relationships/slide" Target="slides/slide6.xml" /><Relationship Id="rId17" Type="http://schemas.openxmlformats.org/officeDocument/2006/relationships/slide" Target="slides/slide7.xml" /><Relationship Id="rId18" Type="http://schemas.openxmlformats.org/officeDocument/2006/relationships/slide" Target="slides/slide8.xml" /><Relationship Id="rId19" Type="http://schemas.openxmlformats.org/officeDocument/2006/relationships/slide" Target="slides/slide9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0.xml" /><Relationship Id="rId21" Type="http://schemas.openxmlformats.org/officeDocument/2006/relationships/slide" Target="slides/slide11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Master" Target="slideMasters/slideMaster6.xml" /><Relationship Id="rId7" Type="http://schemas.openxmlformats.org/officeDocument/2006/relationships/slideMaster" Target="slideMasters/slideMaster7.xml" /><Relationship Id="rId8" Type="http://schemas.openxmlformats.org/officeDocument/2006/relationships/slideMaster" Target="slideMasters/slideMaster8.xml" /><Relationship Id="rId9" Type="http://schemas.openxmlformats.org/officeDocument/2006/relationships/slideMaster" Target="slideMasters/slideMaster9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7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8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9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0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theme" Target="../theme/theme5.xml" /></Relationships>
</file>

<file path=ppt/slideMasters/_rels/slideMaster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theme" Target="../theme/theme6.xml" /></Relationships>
</file>

<file path=ppt/slideMasters/_rels/slideMaster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heme" Target="../theme/theme7.xml" /></Relationships>
</file>

<file path=ppt/slideMasters/_rels/slideMaster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theme" Target="../theme/theme8.xml" /></Relationships>
</file>

<file path=ppt/slideMasters/_rels/slideMaster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theme" Target="../theme/theme9.xml" /></Relationships>
</file>

<file path=ppt/slideMasters/_rels/slideMaster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theme" Target="../theme/theme1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jpeg" /><Relationship Id="rId3" Type="http://schemas.openxmlformats.org/officeDocument/2006/relationships/image" Target="../media/image5.jpeg" /><Relationship Id="rId4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9.jpeg" /><Relationship Id="rId3" Type="http://schemas.openxmlformats.org/officeDocument/2006/relationships/image" Target="../media/image5.jpeg" /><Relationship Id="rId4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5.jpeg" /><Relationship Id="rId5" Type="http://schemas.openxmlformats.org/officeDocument/2006/relationships/image" Target="../media/image8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Relationship Id="rId5" Type="http://schemas.openxmlformats.org/officeDocument/2006/relationships/image" Target="../media/image5.jpeg" /><Relationship Id="rId6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5.jpeg" /><Relationship Id="rId5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23.jpeg" /><Relationship Id="rId3" Type="http://schemas.openxmlformats.org/officeDocument/2006/relationships/image" Target="../media/image5.jpeg" /><Relationship Id="rId4" Type="http://schemas.openxmlformats.org/officeDocument/2006/relationships/image" Target="../media/image8.jpeg" /><Relationship Id="rId5" Type="http://schemas.openxmlformats.org/officeDocument/2006/relationships/hyperlink" Target="mailto:843548407@qq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1"/>
          <p:cNvSpPr/>
          <p:nvPr/>
        </p:nvSpPr>
        <p:spPr>
          <a:xfrm>
            <a:off x="1347470" y="8493443"/>
            <a:ext cx="4865370" cy="34480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24585" y="683311"/>
            <a:ext cx="5311139" cy="158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90573" y="2218966"/>
            <a:ext cx="5264853" cy="662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4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000000"/>
                </a:solidFill>
                <a:latin typeface="VDWVIP+TimesNewRomanPSMT"/>
                <a:cs typeface="VDWVIP+TimesNewRomanPSMT"/>
              </a:rPr>
              <a:t>JLD9340</a:t>
            </a:r>
            <a:r>
              <a:rPr sz="20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object 1"/>
          <p:cNvSpPr/>
          <p:nvPr/>
        </p:nvSpPr>
        <p:spPr>
          <a:xfrm>
            <a:off x="1503045" y="3940708"/>
            <a:ext cx="732150" cy="35623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503045" y="1443990"/>
            <a:ext cx="779892" cy="3714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143000" y="456565"/>
            <a:ext cx="914400" cy="2762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733800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GKWALB+TimesNewRomanPSMT"/>
                <a:cs typeface="GKWALB+TimesNewRomanPSMT"/>
              </a:rPr>
              <a:t>JLD9340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3000" y="1009967"/>
            <a:ext cx="213360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>
                <a:solidFill>
                  <a:srgbClr val="000000"/>
                </a:solidFill>
                <a:latin typeface="SimHei"/>
                <a:cs typeface="SimHei"/>
              </a:rPr>
              <a:t>安全使用注意事项：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03045" y="1965463"/>
            <a:ext cx="5651404" cy="397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收到产品后请检查包装及外形是否完好，并核对型号是否与购买产品相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57985" y="2183384"/>
            <a:ext cx="533400" cy="393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符；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03045" y="2435482"/>
            <a:ext cx="4423110" cy="6703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产品使用工作环境：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-20~+70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℃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温度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，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0%~93%(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湿度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；</a:t>
            </a:r>
          </a:p>
          <a:p>
            <a:pPr marL="0" marR="0">
              <a:lnSpc>
                <a:spcPts val="1331"/>
              </a:lnSpc>
              <a:spcBef>
                <a:spcPts val="68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网络环境必须满足正常通信条件；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03045" y="2972522"/>
            <a:ext cx="2496856" cy="397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安装时请确保安装固定牢固；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03045" y="3236987"/>
            <a:ext cx="5651419" cy="824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40404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40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请妥善保存全部原包装材料，以便出现问题时，使用包装材料将产品包</a:t>
            </a:r>
          </a:p>
          <a:p>
            <a:pPr marL="154940" marR="0">
              <a:lnSpc>
                <a:spcPts val="1294"/>
              </a:lnSpc>
              <a:spcBef>
                <a:spcPts val="384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装好，寄到厂家处理。非原包装材料导致的运输途中的意外损坏，本公</a:t>
            </a:r>
          </a:p>
          <a:p>
            <a:pPr marL="154940" marR="0">
              <a:lnSpc>
                <a:spcPts val="1294"/>
              </a:lnSpc>
              <a:spcBef>
                <a:spcPts val="387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司不承担任何责任。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03045" y="4443131"/>
            <a:ext cx="3548416" cy="662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在安装本产品时，请远离高温易燃易爆区；</a:t>
            </a:r>
          </a:p>
          <a:p>
            <a:pPr marL="0" marR="0">
              <a:lnSpc>
                <a:spcPts val="1331"/>
              </a:lnSpc>
              <a:spcBef>
                <a:spcPts val="75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远离磁场干扰区域；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503045" y="4972061"/>
            <a:ext cx="5826269" cy="397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40">
                <a:solidFill>
                  <a:srgbClr val="000000"/>
                </a:solidFill>
                <a:latin typeface="STXihei"/>
                <a:cs typeface="STXihei"/>
              </a:rPr>
              <a:t>请勿将产品用作其它用途或对产品进行改造，否则由此而引发的事故，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64970" y="5189981"/>
            <a:ext cx="1447800" cy="393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本公司概不负责。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503045" y="5450190"/>
            <a:ext cx="5651419" cy="397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产品的维修和保养，请委托本公司进行，本公司会安排受过培训的专职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657985" y="5668111"/>
            <a:ext cx="1927860" cy="393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维修技术人员进行维护；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503045" y="5928320"/>
            <a:ext cx="5739166" cy="397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19">
                <a:solidFill>
                  <a:srgbClr val="000000"/>
                </a:solidFill>
                <a:latin typeface="STXihei"/>
                <a:cs typeface="STXihei"/>
              </a:rPr>
              <a:t>非专业人员，请不要随意打开产品的外壳，避免误操作而引发设备故障；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503045" y="6192785"/>
            <a:ext cx="5651419" cy="397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QLJCD+Wingdings-Regular"/>
                <a:cs typeface="IQLJCD+Wingdings-Regular"/>
              </a:rPr>
              <a:t></a:t>
            </a:r>
            <a:r>
              <a:rPr sz="1200" spc="3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如产品出现非正常现象，请及时联系公司售后技术人员维修处理（对未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657985" y="6410705"/>
            <a:ext cx="4732020" cy="393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TXihei"/>
                <a:cs typeface="STXihei"/>
              </a:rPr>
              <a:t>经认可的修改或维修导致的问题，本公司不承担任何责任）。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43000" y="7165565"/>
            <a:ext cx="6134099" cy="858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spc="-16">
                <a:solidFill>
                  <a:srgbClr val="000000"/>
                </a:solidFill>
                <a:latin typeface="SimSun"/>
                <a:cs typeface="SimSun"/>
              </a:rPr>
              <a:t>为了安全使用本装置，请您在使用前务必详读本操作说明书，在详读</a:t>
            </a:r>
          </a:p>
          <a:p>
            <a:pPr marL="0" marR="0">
              <a:lnSpc>
                <a:spcPts val="1399"/>
              </a:lnSpc>
              <a:spcBef>
                <a:spcPts val="1859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SimSun"/>
                <a:cs typeface="SimSun"/>
              </a:rPr>
              <a:t>理解后，将其保管在指定场所，以备随时阅览。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1</a:t>
            </a: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object 1"/>
          <p:cNvSpPr/>
          <p:nvPr/>
        </p:nvSpPr>
        <p:spPr>
          <a:xfrm>
            <a:off x="2275205" y="5341612"/>
            <a:ext cx="2438311" cy="142183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FDDHMS+TimesNewRomanPSMT"/>
                <a:cs typeface="FDDHMS+TimesNewRomanPSMT"/>
              </a:rPr>
              <a:t>JLD9340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15310" y="1009967"/>
            <a:ext cx="183367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第一章</a:t>
            </a:r>
            <a:r>
              <a:rPr sz="1600" spc="4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产品概述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3000" y="1419998"/>
            <a:ext cx="895184" cy="483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8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Calibri"/>
                <a:cs typeface="Calibri"/>
              </a:rPr>
              <a:t>1.1</a:t>
            </a:r>
            <a:r>
              <a:rPr sz="1400" b="1" spc="34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概述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3000" y="1811254"/>
            <a:ext cx="6309360" cy="3175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spc="-14">
                <a:solidFill>
                  <a:srgbClr val="000000"/>
                </a:solidFill>
                <a:latin typeface="SimSun"/>
                <a:cs typeface="SimSun"/>
              </a:rPr>
              <a:t>目前大多已有建筑物都有消防水系统，为了确保发生火灾时，消防水系统能</a:t>
            </a:r>
          </a:p>
          <a:p>
            <a:pPr marL="0" marR="0">
              <a:lnSpc>
                <a:spcPts val="1464"/>
              </a:lnSpc>
              <a:spcBef>
                <a:spcPts val="1133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够正常工作，水系统监控设备也越来越重要。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JLD9340</a:t>
            </a:r>
            <a:r>
              <a:rPr sz="1200" spc="2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无线智能消火栓检测终端</a:t>
            </a:r>
          </a:p>
          <a:p>
            <a:pPr marL="0" marR="0">
              <a:lnSpc>
                <a:spcPts val="1464"/>
              </a:lnSpc>
              <a:spcBef>
                <a:spcPts val="93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是一款电池供电、具有无线通讯功能的高精度智能设备，内置高性能的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MCU</a:t>
            </a:r>
            <a:r>
              <a:rPr sz="1200" spc="32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低</a:t>
            </a:r>
          </a:p>
          <a:p>
            <a:pPr marL="0" marR="0">
              <a:lnSpc>
                <a:spcPts val="1200"/>
              </a:lnSpc>
              <a:spcBef>
                <a:spcPts val="1091"/>
              </a:spcBef>
              <a:spcAft>
                <a:spcPct val="0"/>
              </a:spcAft>
            </a:pPr>
            <a:r>
              <a:rPr sz="1200" spc="-14">
                <a:solidFill>
                  <a:srgbClr val="000000"/>
                </a:solidFill>
                <a:latin typeface="SimSun"/>
                <a:cs typeface="SimSun"/>
              </a:rPr>
              <a:t>功耗处理器，性能稳定可靠、灵活性高、功能强大、使用简单、设计完善。该设</a:t>
            </a:r>
          </a:p>
          <a:p>
            <a:pPr marL="0" marR="0">
              <a:lnSpc>
                <a:spcPts val="1200"/>
              </a:lnSpc>
              <a:spcBef>
                <a:spcPts val="1294"/>
              </a:spcBef>
              <a:spcAft>
                <a:spcPct val="0"/>
              </a:spcAft>
            </a:pPr>
            <a:r>
              <a:rPr sz="1200" spc="-17">
                <a:solidFill>
                  <a:srgbClr val="000000"/>
                </a:solidFill>
                <a:latin typeface="SimSun"/>
                <a:cs typeface="SimSun"/>
              </a:rPr>
              <a:t>备利用各种智能传感器和低功耗物联网通讯技术，实时监测消火栓市政管网压力，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 spc="-30">
                <a:solidFill>
                  <a:srgbClr val="000000"/>
                </a:solidFill>
                <a:latin typeface="SimSun"/>
                <a:cs typeface="SimSun"/>
              </a:rPr>
              <a:t>将消防栓的状态信息、用水情况、报警等数据通过无线网络实时发送给监控中心，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spc="-14">
                <a:solidFill>
                  <a:srgbClr val="000000"/>
                </a:solidFill>
                <a:latin typeface="SimSun"/>
                <a:cs typeface="SimSun"/>
              </a:rPr>
              <a:t>监控中心对数据进行存储、分析、查询、报警处理等功能，并及时安排巡查人员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进行现场取证、制止、恢复，帮助用户实现对消防栓及时高效的监管。</a:t>
            </a:r>
          </a:p>
          <a:p>
            <a:pPr marL="304800" marR="0">
              <a:lnSpc>
                <a:spcPts val="1464"/>
              </a:lnSpc>
              <a:spcBef>
                <a:spcPts val="1133"/>
              </a:spcBef>
              <a:spcAft>
                <a:spcPct val="0"/>
              </a:spcAft>
            </a:pPr>
            <a:r>
              <a:rPr sz="1200" spc="30">
                <a:solidFill>
                  <a:srgbClr val="000000"/>
                </a:solidFill>
                <a:latin typeface="SimSun"/>
                <a:cs typeface="SimSun"/>
              </a:rPr>
              <a:t>本公司研发的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JLD9340</a:t>
            </a:r>
            <a:r>
              <a:rPr sz="1200" spc="5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spc="30">
                <a:solidFill>
                  <a:srgbClr val="000000"/>
                </a:solidFill>
                <a:latin typeface="SimSun"/>
                <a:cs typeface="SimSun"/>
              </a:rPr>
              <a:t>无线智能消火栓检测终端设计先进、品种规格齐全、</a:t>
            </a:r>
          </a:p>
          <a:p>
            <a:pPr marL="0" marR="0">
              <a:lnSpc>
                <a:spcPts val="1200"/>
              </a:lnSpc>
              <a:spcBef>
                <a:spcPts val="109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安装简便，是传统压力变送器的理想升级产品。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3000" y="4939168"/>
            <a:ext cx="1787740" cy="483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8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Calibri"/>
                <a:cs typeface="Calibri"/>
              </a:rPr>
              <a:t>1.2</a:t>
            </a:r>
            <a:r>
              <a:rPr sz="1400" b="1" spc="34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产品型号及意义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507551" y="5447916"/>
            <a:ext cx="928501" cy="463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0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srgbClr val="000000"/>
                </a:solidFill>
                <a:latin typeface="FDDHMS+TimesNewRomanPSMT"/>
                <a:cs typeface="FDDHMS+TimesNewRomanPSMT"/>
              </a:rPr>
              <a:t>JLD9340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640500" y="5970497"/>
            <a:ext cx="869815" cy="771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产品型号</a:t>
            </a:r>
          </a:p>
          <a:p>
            <a:pPr marL="31615" marR="0">
              <a:lnSpc>
                <a:spcPts val="1200"/>
              </a:lnSpc>
              <a:spcBef>
                <a:spcPts val="187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公司简称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43000" y="6905763"/>
            <a:ext cx="1609229" cy="483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8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Calibri"/>
                <a:cs typeface="Calibri"/>
              </a:rPr>
              <a:t>1.3</a:t>
            </a:r>
            <a:r>
              <a:rPr sz="1400" b="1" spc="34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产品功能特点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3000" y="7292183"/>
            <a:ext cx="6065515" cy="696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◆采用低功耗处理器，</a:t>
            </a:r>
            <a:r>
              <a:rPr sz="1200">
                <a:solidFill>
                  <a:srgbClr val="000000"/>
                </a:solidFill>
                <a:latin typeface="FDDHMS+TimesNewRomanPSMT"/>
                <a:cs typeface="FDDHMS+TimesNewRomanPSMT"/>
              </a:rPr>
              <a:t>ARM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嵌入式系统，安全可靠，设备适用性强、性能</a:t>
            </a:r>
          </a:p>
          <a:p>
            <a:pPr marL="0" marR="0">
              <a:lnSpc>
                <a:spcPts val="1200"/>
              </a:lnSpc>
              <a:spcBef>
                <a:spcPts val="1154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稳定可靠；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47800" y="7903910"/>
            <a:ext cx="2619056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◆高精度内部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AD</a:t>
            </a:r>
            <a:r>
              <a:rPr sz="1200" spc="3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检测压力变化；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47800" y="8228564"/>
            <a:ext cx="192786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◆内嵌看门狗，不死机；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43000" y="8524941"/>
            <a:ext cx="6065471" cy="705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 spc="-23">
                <a:solidFill>
                  <a:srgbClr val="000000"/>
                </a:solidFill>
                <a:latin typeface="SimSun"/>
                <a:cs typeface="SimSun"/>
              </a:rPr>
              <a:t>◆远程传输，支持</a:t>
            </a:r>
            <a:r>
              <a:rPr sz="1200" spc="2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GPRS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与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NB-IoT</a:t>
            </a:r>
            <a:r>
              <a:rPr sz="1200" spc="2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spc="-11">
                <a:solidFill>
                  <a:srgbClr val="000000"/>
                </a:solidFill>
                <a:latin typeface="SimSun"/>
                <a:cs typeface="SimSun"/>
              </a:rPr>
              <a:t>两种无线通讯方式，实现采集数据无线远</a:t>
            </a:r>
          </a:p>
          <a:p>
            <a:pPr marL="0" marR="0">
              <a:lnSpc>
                <a:spcPts val="1200"/>
              </a:lnSpc>
              <a:spcBef>
                <a:spcPts val="109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传至指定服务器；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447800" y="9155272"/>
            <a:ext cx="5714789" cy="39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◆采用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DDHMS+TimesNewRomanPSMT"/>
                <a:cs typeface="FDDHMS+TimesNewRomanPSMT"/>
              </a:rPr>
              <a:t>0.96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寸低功耗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DDHMS+TimesNewRomanPSMT"/>
                <a:cs typeface="FDDHMS+TimesNewRomanPSMT"/>
              </a:rPr>
              <a:t>OLED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显示屏配合进行设备的参数配置，配置完成后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1</a:t>
            </a: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object 1"/>
          <p:cNvSpPr/>
          <p:nvPr/>
        </p:nvSpPr>
        <p:spPr>
          <a:xfrm>
            <a:off x="2787332" y="3496628"/>
            <a:ext cx="2290526" cy="392133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AUQFEI+TimesNewRomanPSMT"/>
                <a:cs typeface="AUQFEI+TimesNewRomanPSMT"/>
              </a:rPr>
              <a:t>JLD9340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3000" y="969075"/>
            <a:ext cx="4070939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取下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屏，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I2C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通信摸式，显示内容丰富、直观；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7800" y="1293729"/>
            <a:ext cx="3855720" cy="1002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◆可对所接输入的类型及报警阈值进行自行设置；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◆独立式设备，安装方便灵活、操作简单；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◆精度高、抗干扰；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47800" y="2225275"/>
            <a:ext cx="368045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◆锂离子电池供电，电池容量大，使用寿命长。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11297" y="2873057"/>
            <a:ext cx="2241702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第二章</a:t>
            </a:r>
            <a:r>
              <a:rPr sz="1600" spc="4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系统硬件介绍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3000" y="3246186"/>
            <a:ext cx="1895042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Calibri"/>
                <a:cs typeface="Calibri"/>
              </a:rPr>
              <a:t>2.1</a:t>
            </a:r>
            <a:r>
              <a:rPr sz="1200" b="1" spc="32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产品内部电路板介绍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03905" y="7504029"/>
            <a:ext cx="14859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2-1 产品内部图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47800" y="7800406"/>
            <a:ext cx="3244705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、电路上设置有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5</a:t>
            </a:r>
            <a:r>
              <a:rPr sz="1200" spc="2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个按键，其功能如下：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47800" y="8125059"/>
            <a:ext cx="5082540" cy="6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菜单按键：在任何界面下按“菜单”键，系统将跳转到菜单界面。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确认按键：按确定按键则对相关的参数进行确认。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47800" y="8746089"/>
            <a:ext cx="5783580" cy="6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向上按键：在参数的修改界面，按上键可对具体的参数值大小进行加操作。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 spc="-14">
                <a:solidFill>
                  <a:srgbClr val="000000"/>
                </a:solidFill>
                <a:latin typeface="SimSun"/>
                <a:cs typeface="SimSun"/>
              </a:rPr>
              <a:t>向下按键：在参数设置界面对具体参数某一位选择移动，或对菜单列表向下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2</a:t>
            </a: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object 1"/>
          <p:cNvSpPr/>
          <p:nvPr/>
        </p:nvSpPr>
        <p:spPr>
          <a:xfrm>
            <a:off x="1309370" y="4942840"/>
            <a:ext cx="4951095" cy="441706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2551430" y="2766695"/>
            <a:ext cx="2532294" cy="1440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IMHQSW+TimesNewRomanPSMT"/>
                <a:cs typeface="IMHQSW+TimesNewRomanPSMT"/>
              </a:rPr>
              <a:t>JLD9340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3000" y="983214"/>
            <a:ext cx="11430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列选择移动。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3000" y="1279590"/>
            <a:ext cx="6065456" cy="13266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重启按键：短按唤醒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显示屏，长按设备重启向服务器发送实时值。</a:t>
            </a:r>
          </a:p>
          <a:p>
            <a:pPr marL="304800" marR="0">
              <a:lnSpc>
                <a:spcPts val="1464"/>
              </a:lnSpc>
              <a:spcBef>
                <a:spcPts val="93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sz="1200" spc="-18">
                <a:solidFill>
                  <a:srgbClr val="000000"/>
                </a:solidFill>
                <a:latin typeface="SimSun"/>
                <a:cs typeface="SimSun"/>
              </a:rPr>
              <a:t>、设备出厂时不设置</a:t>
            </a:r>
            <a:r>
              <a:rPr sz="1200" spc="1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spc="-11">
                <a:solidFill>
                  <a:srgbClr val="000000"/>
                </a:solidFill>
                <a:latin typeface="SimSun"/>
                <a:cs typeface="SimSun"/>
              </a:rPr>
              <a:t>显示屏，在进行设备参数配置时接入</a:t>
            </a:r>
            <a:r>
              <a:rPr sz="120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显示</a:t>
            </a:r>
          </a:p>
          <a:p>
            <a:pPr marL="0" marR="0">
              <a:lnSpc>
                <a:spcPts val="1464"/>
              </a:lnSpc>
              <a:spcBef>
                <a:spcPts val="980"/>
              </a:spcBef>
              <a:spcAft>
                <a:spcPct val="0"/>
              </a:spcAft>
            </a:pPr>
            <a:r>
              <a:rPr sz="1200" spc="18">
                <a:solidFill>
                  <a:srgbClr val="000000"/>
                </a:solidFill>
                <a:latin typeface="SimSun"/>
                <a:cs typeface="SimSun"/>
              </a:rPr>
              <a:t>屏，显示屏主界面显示水压监测值，电池电量，设备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ID</a:t>
            </a:r>
            <a:r>
              <a:rPr sz="1200" spc="18">
                <a:solidFill>
                  <a:srgbClr val="000000"/>
                </a:solidFill>
                <a:latin typeface="SimSun"/>
                <a:cs typeface="SimSun"/>
              </a:rPr>
              <a:t>，设备联网状态及设备</a:t>
            </a:r>
          </a:p>
          <a:p>
            <a:pPr marL="0" marR="0">
              <a:lnSpc>
                <a:spcPts val="1200"/>
              </a:lnSpc>
              <a:spcBef>
                <a:spcPts val="104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运行状态。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47800" y="2535789"/>
            <a:ext cx="14478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显现的效果如下：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151505" y="4295374"/>
            <a:ext cx="14859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2-2 监控主界面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43000" y="4628653"/>
            <a:ext cx="1653679" cy="483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08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Calibri"/>
                <a:cs typeface="Calibri"/>
              </a:rPr>
              <a:t>2.2</a:t>
            </a:r>
            <a:r>
              <a:rPr sz="1400" b="1" spc="383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主要技术参数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24037" y="5026260"/>
            <a:ext cx="686409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类</a:t>
            </a:r>
            <a:r>
              <a:rPr sz="1200" spc="90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别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015448" y="5026260"/>
            <a:ext cx="3810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473257" y="5026260"/>
            <a:ext cx="3810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547228" y="5343125"/>
            <a:ext cx="840028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333333"/>
                </a:solidFill>
                <a:latin typeface="SimSun"/>
                <a:cs typeface="SimSun"/>
              </a:rPr>
              <a:t>工作模式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462530" y="5343125"/>
            <a:ext cx="17526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工作模式定时主动上报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462530" y="5659990"/>
            <a:ext cx="4274065" cy="7110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spc="20">
                <a:solidFill>
                  <a:srgbClr val="000000"/>
                </a:solidFill>
                <a:latin typeface="SimSun"/>
                <a:cs typeface="SimSun"/>
              </a:rPr>
              <a:t>设备处于正常工作模式时不需加显示屏，设备参数配置</a:t>
            </a:r>
          </a:p>
          <a:p>
            <a:pPr marL="0" marR="0">
              <a:lnSpc>
                <a:spcPts val="1464"/>
              </a:lnSpc>
              <a:spcBef>
                <a:spcPts val="1133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时接入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0.96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寸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屏配合操作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547228" y="5815247"/>
            <a:ext cx="840028" cy="1325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504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显示屏</a:t>
            </a:r>
          </a:p>
          <a:p>
            <a:pPr marL="0" marR="0">
              <a:lnSpc>
                <a:spcPts val="1200"/>
              </a:lnSpc>
              <a:spcBef>
                <a:spcPts val="2517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参数设置</a:t>
            </a:r>
          </a:p>
          <a:p>
            <a:pPr marL="0" marR="0">
              <a:lnSpc>
                <a:spcPts val="1200"/>
              </a:lnSpc>
              <a:spcBef>
                <a:spcPts val="2517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报警阈值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462530" y="6287370"/>
            <a:ext cx="4322966" cy="1946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参数设置通过本地串口设置和电路板上按键设置</a:t>
            </a:r>
          </a:p>
          <a:p>
            <a:pPr marL="0" marR="0">
              <a:lnSpc>
                <a:spcPts val="1328"/>
              </a:lnSpc>
              <a:spcBef>
                <a:spcPts val="1256"/>
              </a:spcBef>
              <a:spcAft>
                <a:spcPct val="0"/>
              </a:spcAft>
            </a:pPr>
            <a:r>
              <a:rPr sz="1200" spc="-15">
                <a:solidFill>
                  <a:srgbClr val="000000"/>
                </a:solidFill>
                <a:latin typeface="SimSun"/>
                <a:cs typeface="SimSun"/>
              </a:rPr>
              <a:t>用户可根据需求自行设定（出厂默认值：低阈值：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10Kpa</a:t>
            </a:r>
          </a:p>
          <a:p>
            <a:pPr marL="0" marR="0">
              <a:lnSpc>
                <a:spcPts val="1328"/>
              </a:lnSpc>
              <a:spcBef>
                <a:spcPts val="1116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高阈值：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2000Kpa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，不做设置参数根据设备出厂为准）</a:t>
            </a:r>
          </a:p>
          <a:p>
            <a:pPr marL="0" marR="0">
              <a:lnSpc>
                <a:spcPts val="1200"/>
              </a:lnSpc>
              <a:spcBef>
                <a:spcPts val="1204"/>
              </a:spcBef>
              <a:spcAft>
                <a:spcPct val="0"/>
              </a:spcAft>
            </a:pPr>
            <a:r>
              <a:rPr sz="1200" spc="20">
                <a:solidFill>
                  <a:srgbClr val="000000"/>
                </a:solidFill>
                <a:latin typeface="SimSun"/>
                <a:cs typeface="SimSun"/>
              </a:rPr>
              <a:t>采样时间间隔、发送时间间隔均可设置（默认：采集间</a:t>
            </a:r>
          </a:p>
          <a:p>
            <a:pPr marL="0" marR="0">
              <a:lnSpc>
                <a:spcPts val="1328"/>
              </a:lnSpc>
              <a:spcBef>
                <a:spcPts val="1256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隔</a:t>
            </a:r>
            <a:r>
              <a:rPr sz="120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1</a:t>
            </a:r>
            <a:r>
              <a:rPr sz="1200" spc="21">
                <a:solidFill>
                  <a:srgbClr val="000000"/>
                </a:solidFill>
                <a:latin typeface="IMHQSW+TimesNewRomanPSMT"/>
                <a:cs typeface="IMHQSW+TimesNewRomanPSMT"/>
              </a:rPr>
              <a:t> </a:t>
            </a:r>
            <a:r>
              <a:rPr sz="1200" spc="21">
                <a:solidFill>
                  <a:srgbClr val="000000"/>
                </a:solidFill>
                <a:latin typeface="SimSun"/>
                <a:cs typeface="SimSun"/>
              </a:rPr>
              <a:t>分钟，发送间隔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730</a:t>
            </a:r>
            <a:r>
              <a:rPr sz="1200" spc="21">
                <a:solidFill>
                  <a:srgbClr val="000000"/>
                </a:solidFill>
                <a:latin typeface="IMHQSW+TimesNewRomanPSMT"/>
                <a:cs typeface="IMHQSW+TimesNewRomanPSMT"/>
              </a:rPr>
              <a:t> </a:t>
            </a:r>
            <a:r>
              <a:rPr sz="1200" spc="21">
                <a:solidFill>
                  <a:srgbClr val="000000"/>
                </a:solidFill>
                <a:latin typeface="SimSun"/>
                <a:cs typeface="SimSun"/>
              </a:rPr>
              <a:t>分钟，默认时间以设备出厂为</a:t>
            </a:r>
          </a:p>
          <a:p>
            <a:pPr marL="0" marR="0">
              <a:lnSpc>
                <a:spcPts val="1200"/>
              </a:lnSpc>
              <a:spcBef>
                <a:spcPts val="1104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准）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547228" y="7542129"/>
            <a:ext cx="840028" cy="1163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数据间隔</a:t>
            </a:r>
          </a:p>
          <a:p>
            <a:pPr marL="0" marR="0">
              <a:lnSpc>
                <a:spcPts val="1200"/>
              </a:lnSpc>
              <a:spcBef>
                <a:spcPts val="4962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通信形式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462530" y="8164673"/>
            <a:ext cx="4274167" cy="707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GPRS</a:t>
            </a:r>
            <a:r>
              <a:rPr sz="1200" spc="24">
                <a:solidFill>
                  <a:srgbClr val="000000"/>
                </a:solidFill>
                <a:latin typeface="SimSun"/>
                <a:cs typeface="SimSun"/>
              </a:rPr>
              <a:t>、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NB-IOT</a:t>
            </a:r>
            <a:r>
              <a:rPr sz="1200" spc="24">
                <a:solidFill>
                  <a:srgbClr val="000000"/>
                </a:solidFill>
                <a:latin typeface="IMHQSW+TimesNewRomanPSMT"/>
                <a:cs typeface="IMHQSW+TimesNewRomanPSMT"/>
              </a:rPr>
              <a:t> </a:t>
            </a:r>
            <a:r>
              <a:rPr sz="1200" spc="24">
                <a:solidFill>
                  <a:srgbClr val="000000"/>
                </a:solidFill>
                <a:latin typeface="SimSun"/>
                <a:cs typeface="SimSun"/>
              </a:rPr>
              <a:t>两种通信方式可选（其中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NB</a:t>
            </a:r>
            <a:r>
              <a:rPr sz="1200" spc="24">
                <a:solidFill>
                  <a:srgbClr val="000000"/>
                </a:solidFill>
                <a:latin typeface="IMHQSW+TimesNewRomanPSMT"/>
                <a:cs typeface="IMHQSW+TimesNewRomanPSMT"/>
              </a:rPr>
              <a:t> </a:t>
            </a:r>
            <a:r>
              <a:rPr sz="1200" spc="24">
                <a:solidFill>
                  <a:srgbClr val="000000"/>
                </a:solidFill>
                <a:latin typeface="SimSun"/>
                <a:cs typeface="SimSun"/>
              </a:rPr>
              <a:t>卡支持电</a:t>
            </a:r>
          </a:p>
          <a:p>
            <a:pPr marL="0" marR="0">
              <a:lnSpc>
                <a:spcPts val="1328"/>
              </a:lnSpc>
              <a:spcBef>
                <a:spcPts val="1166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信、移动、联通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IMHQSW+TimesNewRomanPSMT"/>
                <a:cs typeface="IMHQSW+TimesNewRomanPSMT"/>
              </a:rPr>
              <a:t>NB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卡通信）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547228" y="8796889"/>
            <a:ext cx="840028" cy="697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供电方式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工作电流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462530" y="8782751"/>
            <a:ext cx="3261399" cy="73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333333"/>
                </a:solidFill>
                <a:latin typeface="SimSun"/>
                <a:cs typeface="SimSun"/>
              </a:rPr>
              <a:t>锂/亚硫酰氯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电池供电（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3.6V / 39000mAh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）</a:t>
            </a:r>
          </a:p>
          <a:p>
            <a:pPr marL="0" marR="0">
              <a:lnSpc>
                <a:spcPts val="1464"/>
              </a:lnSpc>
              <a:spcBef>
                <a:spcPts val="103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低功耗电流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&lt;100uA,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发送平均电流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40mA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3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" name="object 1"/>
          <p:cNvSpPr/>
          <p:nvPr/>
        </p:nvSpPr>
        <p:spPr>
          <a:xfrm>
            <a:off x="2560955" y="7694929"/>
            <a:ext cx="2432341" cy="143999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24585" y="874217"/>
            <a:ext cx="5311139" cy="351744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OLIJES+TimesNewRomanPSMT"/>
                <a:cs typeface="OLIJES+TimesNewRomanPSMT"/>
              </a:rPr>
              <a:t>JLD9340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47228" y="989564"/>
            <a:ext cx="840028" cy="2282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测量范围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过载压力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连接接头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表壳材质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接口材质</a:t>
            </a:r>
          </a:p>
          <a:p>
            <a:pPr marL="0" marR="0">
              <a:lnSpc>
                <a:spcPts val="1200"/>
              </a:lnSpc>
              <a:spcBef>
                <a:spcPts val="1294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外形尺寸</a:t>
            </a:r>
          </a:p>
          <a:p>
            <a:pPr marL="153009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重量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62530" y="975425"/>
            <a:ext cx="2124428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0~2.5MPa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，其他量程可定制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62530" y="1292290"/>
            <a:ext cx="2511315" cy="1028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1.5-3</a:t>
            </a:r>
            <a:r>
              <a:rPr sz="1200" spc="29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倍的量程，视测量范围而定</a:t>
            </a:r>
          </a:p>
          <a:p>
            <a:pPr marL="0" marR="0">
              <a:lnSpc>
                <a:spcPts val="1464"/>
              </a:lnSpc>
              <a:spcBef>
                <a:spcPts val="103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M20*1.5MM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，其他接口可定制</a:t>
            </a:r>
          </a:p>
          <a:p>
            <a:pPr marL="0" marR="0">
              <a:lnSpc>
                <a:spcPts val="1200"/>
              </a:lnSpc>
              <a:spcBef>
                <a:spcPts val="114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铸铝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62530" y="2242886"/>
            <a:ext cx="955624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304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不锈钢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462530" y="2559750"/>
            <a:ext cx="4274065" cy="1649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（长、宽、高）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230</a:t>
            </a:r>
            <a:r>
              <a:rPr sz="1200">
                <a:solidFill>
                  <a:srgbClr val="000000"/>
                </a:solidFill>
                <a:latin typeface="OLIJES+TimesNewRomanPSMT"/>
                <a:cs typeface="OLIJES+TimesNewRomanPSMT"/>
              </a:rPr>
              <a:t>*100*63 mm</a:t>
            </a:r>
          </a:p>
          <a:p>
            <a:pPr marL="0" marR="0">
              <a:lnSpc>
                <a:spcPts val="1464"/>
              </a:lnSpc>
              <a:spcBef>
                <a:spcPts val="103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设备总重量不大于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5.5Kg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（含配件）</a:t>
            </a:r>
          </a:p>
          <a:p>
            <a:pPr marL="0" marR="0">
              <a:lnSpc>
                <a:spcPts val="1328"/>
              </a:lnSpc>
              <a:spcBef>
                <a:spcPts val="1103"/>
              </a:spcBef>
              <a:spcAft>
                <a:spcPct val="0"/>
              </a:spcAft>
            </a:pPr>
            <a:r>
              <a:rPr sz="1200" spc="21">
                <a:solidFill>
                  <a:srgbClr val="000000"/>
                </a:solidFill>
                <a:latin typeface="SimSun"/>
                <a:cs typeface="SimSun"/>
              </a:rPr>
              <a:t>温度</a:t>
            </a:r>
            <a:r>
              <a:rPr sz="1200">
                <a:solidFill>
                  <a:srgbClr val="000000"/>
                </a:solidFill>
                <a:latin typeface="OLIJES+TimesNewRomanPSMT"/>
                <a:cs typeface="OLIJES+TimesNewRomanPSMT"/>
              </a:rPr>
              <a:t>-20</a:t>
            </a:r>
            <a:r>
              <a:rPr sz="1200" spc="21">
                <a:solidFill>
                  <a:srgbClr val="000000"/>
                </a:solidFill>
                <a:latin typeface="SimSun"/>
                <a:cs typeface="SimSun"/>
              </a:rPr>
              <a:t>℃</a:t>
            </a:r>
            <a:r>
              <a:rPr sz="1200">
                <a:solidFill>
                  <a:srgbClr val="000000"/>
                </a:solidFill>
                <a:latin typeface="OLIJES+TimesNewRomanPSMT"/>
                <a:cs typeface="OLIJES+TimesNewRomanPSMT"/>
              </a:rPr>
              <a:t>~70</a:t>
            </a:r>
            <a:r>
              <a:rPr sz="1200" spc="21">
                <a:solidFill>
                  <a:srgbClr val="000000"/>
                </a:solidFill>
                <a:latin typeface="SimSun"/>
                <a:cs typeface="SimSun"/>
              </a:rPr>
              <a:t>℃，相对湿度</a:t>
            </a:r>
            <a:r>
              <a:rPr sz="1200">
                <a:solidFill>
                  <a:srgbClr val="000000"/>
                </a:solidFill>
                <a:latin typeface="RULAKC+TimesNewRomanPSMT"/>
                <a:cs typeface="RULAKC+TimesNewRomanPSMT"/>
              </a:rPr>
              <a:t>≤95%</a:t>
            </a:r>
            <a:r>
              <a:rPr sz="1200" spc="21">
                <a:solidFill>
                  <a:srgbClr val="000000"/>
                </a:solidFill>
                <a:latin typeface="SimSun"/>
                <a:cs typeface="SimSun"/>
              </a:rPr>
              <a:t>，海拔高度</a:t>
            </a:r>
            <a:r>
              <a:rPr sz="1200">
                <a:solidFill>
                  <a:srgbClr val="000000"/>
                </a:solidFill>
                <a:latin typeface="RULAKC+TimesNewRomanPSMT"/>
                <a:cs typeface="RULAKC+TimesNewRomanPSMT"/>
              </a:rPr>
              <a:t>≤4500</a:t>
            </a:r>
            <a:r>
              <a:rPr sz="1200" spc="2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20">
                <a:solidFill>
                  <a:srgbClr val="000000"/>
                </a:solidFill>
                <a:latin typeface="SimSun"/>
                <a:cs typeface="SimSun"/>
              </a:rPr>
              <a:t>米，</a:t>
            </a:r>
          </a:p>
          <a:p>
            <a:pPr marL="0" marR="0">
              <a:lnSpc>
                <a:spcPts val="1200"/>
              </a:lnSpc>
              <a:spcBef>
                <a:spcPts val="1104"/>
              </a:spcBef>
              <a:spcAft>
                <a:spcPct val="0"/>
              </a:spcAft>
            </a:pPr>
            <a:r>
              <a:rPr sz="1200" spc="20">
                <a:solidFill>
                  <a:srgbClr val="000000"/>
                </a:solidFill>
                <a:latin typeface="SimSun"/>
                <a:cs typeface="SimSun"/>
              </a:rPr>
              <a:t>避免灰尘、腐蚀性气体、爆炸性气体、易燃性气体、结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露及海水的影响。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47228" y="3518134"/>
            <a:ext cx="840028" cy="1008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工作环境</a:t>
            </a:r>
          </a:p>
          <a:p>
            <a:pPr marL="0" marR="0">
              <a:lnSpc>
                <a:spcPts val="1200"/>
              </a:lnSpc>
              <a:spcBef>
                <a:spcPts val="3739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防护等级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462530" y="4131376"/>
            <a:ext cx="2640204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探头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IP68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，仪表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IP65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，防水、防尘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015310" y="5110162"/>
            <a:ext cx="183367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第三章</a:t>
            </a:r>
            <a:r>
              <a:rPr sz="1600" spc="4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设备配置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43000" y="5483291"/>
            <a:ext cx="6065485" cy="1326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设备正常工作时，不设置有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显示屏，用户或者工作人员进行设备配置</a:t>
            </a:r>
          </a:p>
          <a:p>
            <a:pPr marL="0" marR="0">
              <a:lnSpc>
                <a:spcPts val="1464"/>
              </a:lnSpc>
              <a:spcBef>
                <a:spcPts val="930"/>
              </a:spcBef>
              <a:spcAft>
                <a:spcPct val="0"/>
              </a:spcAft>
            </a:pPr>
            <a:r>
              <a:rPr sz="1200" spc="-30">
                <a:solidFill>
                  <a:srgbClr val="000000"/>
                </a:solidFill>
                <a:latin typeface="SimSun"/>
                <a:cs typeface="SimSun"/>
              </a:rPr>
              <a:t>时可通过本地串口设置，或接入</a:t>
            </a:r>
            <a:r>
              <a:rPr sz="1200" spc="3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0.96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寸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屏配合电路板上的按键操作进行设</a:t>
            </a:r>
          </a:p>
          <a:p>
            <a:pPr marL="0" marR="0">
              <a:lnSpc>
                <a:spcPts val="1464"/>
              </a:lnSpc>
              <a:spcBef>
                <a:spcPts val="98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置。设备主板设置有重启按键，短按唤醒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显示屏，长按设备重启向服务器</a:t>
            </a:r>
          </a:p>
          <a:p>
            <a:pPr marL="0" marR="0">
              <a:lnSpc>
                <a:spcPts val="1200"/>
              </a:lnSpc>
              <a:spcBef>
                <a:spcPts val="1041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发送实时值。通过电路板的按键操作配置参数具体方法介绍。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43000" y="6778749"/>
            <a:ext cx="1293317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3.1系统设置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43000" y="7153510"/>
            <a:ext cx="6153086" cy="6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spc="-67">
                <a:solidFill>
                  <a:srgbClr val="000000"/>
                </a:solidFill>
                <a:latin typeface="SimSun"/>
                <a:cs typeface="SimSun"/>
              </a:rPr>
              <a:t>按“菜单</a:t>
            </a:r>
            <a:r>
              <a:rPr sz="1200" spc="-268">
                <a:solidFill>
                  <a:srgbClr val="000000"/>
                </a:solidFill>
                <a:latin typeface="SimSun"/>
                <a:cs typeface="SimSun"/>
              </a:rPr>
              <a:t>”</a:t>
            </a:r>
            <a:r>
              <a:rPr sz="1200" spc="-18">
                <a:solidFill>
                  <a:srgbClr val="000000"/>
                </a:solidFill>
                <a:latin typeface="SimSun"/>
                <a:cs typeface="SimSun"/>
              </a:rPr>
              <a:t>键进入系统设置界面，设置界面主要包括通道设置、校准归零置、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网络设置、设备管理功能，如图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3-1所示。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075305" y="9223609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3-1 系统设置界面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4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object 1"/>
          <p:cNvSpPr/>
          <p:nvPr/>
        </p:nvSpPr>
        <p:spPr>
          <a:xfrm>
            <a:off x="2503805" y="6078855"/>
            <a:ext cx="2551495" cy="14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2522855" y="4008755"/>
            <a:ext cx="2506230" cy="1440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2503805" y="1974533"/>
            <a:ext cx="2549215" cy="137612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MLSQDF+TimesNewRomanPSMT"/>
                <a:cs typeface="MLSQDF+TimesNewRomanPSMT"/>
              </a:rPr>
              <a:t>JLD9340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3000" y="1022473"/>
            <a:ext cx="1293317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3.2通道设置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47800" y="1397234"/>
            <a:ext cx="5714966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在设置界面选择“通道设置</a:t>
            </a:r>
            <a:r>
              <a:rPr sz="1200" spc="-300">
                <a:solidFill>
                  <a:srgbClr val="000000"/>
                </a:solidFill>
                <a:latin typeface="SimSun"/>
                <a:cs typeface="SimSun"/>
              </a:rPr>
              <a:t>”</a:t>
            </a:r>
            <a:r>
              <a:rPr sz="1200" spc="-11">
                <a:solidFill>
                  <a:srgbClr val="000000"/>
                </a:solidFill>
                <a:latin typeface="SimSun"/>
                <a:cs typeface="SimSun"/>
              </a:rPr>
              <a:t>，跳转至如图</a:t>
            </a:r>
            <a:r>
              <a:rPr sz="120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3-2所示界面，此界面选择通道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3000" y="1707750"/>
            <a:ext cx="455676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的类型为水压键，按确认键进入下一选项，设置高低阈值。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75305" y="3467334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3-2 通道设置界面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075305" y="5537435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3-3 低阈值的设置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075305" y="7607534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3-4 高阈值的设置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43000" y="7957308"/>
            <a:ext cx="1293317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3.3校准归零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43000" y="8332069"/>
            <a:ext cx="6134100" cy="1312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在设置界面选择“校准归零</a:t>
            </a:r>
            <a:r>
              <a:rPr sz="1200" spc="-300">
                <a:solidFill>
                  <a:srgbClr val="000000"/>
                </a:solidFill>
                <a:latin typeface="SimSun"/>
                <a:cs typeface="SimSun"/>
              </a:rPr>
              <a:t>”</a:t>
            </a:r>
            <a:r>
              <a:rPr sz="1200" spc="-11">
                <a:solidFill>
                  <a:srgbClr val="000000"/>
                </a:solidFill>
                <a:latin typeface="SimSun"/>
                <a:cs typeface="SimSun"/>
              </a:rPr>
              <a:t>，跳转至如图</a:t>
            </a:r>
            <a:r>
              <a:rPr sz="1200" spc="1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3-5所示界面，此界面选择是否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 spc="-13">
                <a:solidFill>
                  <a:srgbClr val="000000"/>
                </a:solidFill>
                <a:latin typeface="SimSun"/>
                <a:cs typeface="SimSun"/>
              </a:rPr>
              <a:t>进行电池归零操作，按确认键跳进入如图</a:t>
            </a:r>
            <a:r>
              <a:rPr sz="1200" spc="1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3-6</a:t>
            </a:r>
            <a:r>
              <a:rPr sz="1200" spc="-16">
                <a:solidFill>
                  <a:srgbClr val="000000"/>
                </a:solidFill>
                <a:latin typeface="SimSun"/>
                <a:cs typeface="SimSun"/>
              </a:rPr>
              <a:t>所示界面，此界面选择是否进行设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 spc="-13">
                <a:solidFill>
                  <a:srgbClr val="000000"/>
                </a:solidFill>
                <a:latin typeface="SimSun"/>
                <a:cs typeface="SimSun"/>
              </a:rPr>
              <a:t>备校准操作。设备更换新电池之后需对设备进行电池归零操作，重新进行电池电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量的检测。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5</a:t>
            </a: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object 1"/>
          <p:cNvSpPr/>
          <p:nvPr/>
        </p:nvSpPr>
        <p:spPr>
          <a:xfrm>
            <a:off x="2446655" y="8045449"/>
            <a:ext cx="2660455" cy="143999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2481262" y="6285865"/>
            <a:ext cx="2598397" cy="1440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2511742" y="2663191"/>
            <a:ext cx="2537330" cy="1440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124585" y="874217"/>
            <a:ext cx="5311139" cy="146938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BFHEQH+TimesNewRomanPSMT"/>
                <a:cs typeface="BFHEQH+TimesNewRomanPSMT"/>
              </a:rPr>
              <a:t>JLD9340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75305" y="2432284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3-5 电池归零界面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75305" y="4191870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3-6 设备校准界面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3000" y="4541643"/>
            <a:ext cx="1293317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3.4网络设置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43000" y="4955664"/>
            <a:ext cx="6064638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 spc="-322">
                <a:solidFill>
                  <a:srgbClr val="FF0000"/>
                </a:solidFill>
                <a:latin typeface="SimSun"/>
                <a:cs typeface="SimSun"/>
              </a:rPr>
              <a:t>注：</a:t>
            </a:r>
            <a:r>
              <a:rPr sz="1400" b="1">
                <a:solidFill>
                  <a:srgbClr val="FF0000"/>
                </a:solidFill>
                <a:latin typeface="SimSun"/>
                <a:cs typeface="SimSun"/>
              </a:rPr>
              <a:t>NB不需要配置</a:t>
            </a:r>
            <a:r>
              <a:rPr sz="14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FF0000"/>
                </a:solidFill>
                <a:latin typeface="SimSun"/>
                <a:cs typeface="SimSun"/>
              </a:rPr>
              <a:t>IP和端口</a:t>
            </a:r>
            <a:r>
              <a:rPr sz="1400" spc="3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FF0000"/>
                </a:solidFill>
                <a:latin typeface="SimSun"/>
                <a:cs typeface="SimSun"/>
              </a:rPr>
              <a:t>只有</a:t>
            </a:r>
            <a:r>
              <a:rPr sz="14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FF0000"/>
                </a:solidFill>
                <a:latin typeface="SimSun"/>
                <a:cs typeface="SimSun"/>
              </a:rPr>
              <a:t>2G需要，此步只对所安装的</a:t>
            </a:r>
            <a:r>
              <a:rPr sz="14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FF0000"/>
                </a:solidFill>
                <a:latin typeface="SimSun"/>
                <a:cs typeface="SimSun"/>
              </a:rPr>
              <a:t>GPRS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43000" y="5369684"/>
            <a:ext cx="1337056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FF0000"/>
                </a:solidFill>
                <a:latin typeface="SimSun"/>
                <a:cs typeface="SimSun"/>
              </a:rPr>
              <a:t>设备起作用。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3000" y="5744444"/>
            <a:ext cx="6002655" cy="691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在设置界面选择“网络设置”，按确认键进入平台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IP及端口设置界面，IP</a:t>
            </a:r>
          </a:p>
          <a:p>
            <a:pPr marL="0" marR="0">
              <a:lnSpc>
                <a:spcPts val="1200"/>
              </a:lnSpc>
              <a:spcBef>
                <a:spcPts val="1244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设置界面如图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3-7，端口设置在平台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IP设置确认完成之后开启。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75305" y="7814544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3-7 网络设置界面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6</a:t>
            </a: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object 1"/>
          <p:cNvSpPr/>
          <p:nvPr/>
        </p:nvSpPr>
        <p:spPr>
          <a:xfrm>
            <a:off x="2503805" y="4319270"/>
            <a:ext cx="2544566" cy="14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2484755" y="2559686"/>
            <a:ext cx="2589536" cy="1439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PRVDVC+TimesNewRomanPSMT"/>
                <a:cs typeface="PRVDVC+TimesNewRomanPSMT"/>
              </a:rPr>
              <a:t>JLD9340</a:t>
            </a:r>
            <a:r>
              <a:rPr sz="10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75305" y="983214"/>
            <a:ext cx="16383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3-8 端口设置界面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3000" y="1332988"/>
            <a:ext cx="1293317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3.4设备设置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3000" y="1707750"/>
            <a:ext cx="6065456" cy="1002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在设置界面选择“设备设置</a:t>
            </a:r>
            <a:r>
              <a:rPr sz="1200" spc="-170">
                <a:solidFill>
                  <a:srgbClr val="000000"/>
                </a:solidFill>
                <a:latin typeface="SimSun"/>
                <a:cs typeface="SimSun"/>
              </a:rPr>
              <a:t>”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，按确认键进入设备采集间隔及数据发送间隔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设置界面，采集间隔设置界面如图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3-9，设置确认完成之后进入发送间隔设置界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面，如图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3-10所示。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922905" y="4088364"/>
            <a:ext cx="197167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3-9 采集间隔设置界面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884805" y="5847949"/>
            <a:ext cx="2059304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图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FangSong"/>
                <a:cs typeface="FangSong"/>
              </a:rPr>
              <a:t>3-10 发送间隔设置界面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664637" y="6508238"/>
            <a:ext cx="2564871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9"/>
              </a:lnSpc>
              <a:spcBef>
                <a:spcPct val="0"/>
              </a:spcBef>
              <a:spcAft>
                <a:spcPct val="0"/>
              </a:spcAft>
            </a:pP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第四章</a:t>
            </a:r>
            <a:r>
              <a:rPr sz="1400" spc="3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000000"/>
                </a:solidFill>
                <a:latin typeface="SimSun"/>
                <a:cs typeface="SimSun"/>
              </a:rPr>
              <a:t>常见故障及解决方法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47800" y="6883000"/>
            <a:ext cx="1719986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故障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1：设备无法联网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47800" y="7193514"/>
            <a:ext cx="9906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排除方法：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47800" y="7504029"/>
            <a:ext cx="26289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第一步：检查网络信号是否正常；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43000" y="7814544"/>
            <a:ext cx="6065048" cy="16230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第二步：检查卡的类型与模组是否匹配，如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NB的设备是否误装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2G卡等；</a:t>
            </a:r>
          </a:p>
          <a:p>
            <a:pPr marL="304800" marR="0">
              <a:lnSpc>
                <a:spcPts val="1200"/>
              </a:lnSpc>
              <a:spcBef>
                <a:spcPts val="1244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第三步：检查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SIM卡和天线是否安装良好，SIM卡上网业务是否正常；</a:t>
            </a:r>
          </a:p>
          <a:p>
            <a:pPr marL="30480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第四步：查看电池电量是否正常，不正常请更换电池；</a:t>
            </a:r>
          </a:p>
          <a:p>
            <a:pPr marL="30480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第五步：排除服务器端软件数据接收及解析问题，用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TCP/IP模拟设备软件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检测服务器软件是否正常。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7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" name="object 1"/>
          <p:cNvSpPr/>
          <p:nvPr/>
        </p:nvSpPr>
        <p:spPr>
          <a:xfrm>
            <a:off x="5420995" y="7833994"/>
            <a:ext cx="990600" cy="109855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1124585" y="874217"/>
            <a:ext cx="5311139" cy="12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143000" y="456565"/>
            <a:ext cx="915035" cy="2762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86834" y="613960"/>
            <a:ext cx="2756051" cy="347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2"/>
              </a:lnSpc>
              <a:spcBef>
                <a:spcPct val="0"/>
              </a:spcBef>
              <a:spcAft>
                <a:spcPct val="0"/>
              </a:spcAft>
            </a:pPr>
            <a:r>
              <a:rPr sz="1050">
                <a:solidFill>
                  <a:srgbClr val="000000"/>
                </a:solidFill>
                <a:latin typeface="HJUFAT+TimesNewRomanPSMT"/>
                <a:cs typeface="HJUFAT+TimesNewRomanPSMT"/>
              </a:rPr>
              <a:t>JLD9340 </a:t>
            </a:r>
            <a:r>
              <a:rPr sz="1050">
                <a:solidFill>
                  <a:srgbClr val="000000"/>
                </a:solidFill>
                <a:latin typeface="SimSun"/>
                <a:cs typeface="SimSun"/>
              </a:rPr>
              <a:t>无线智能消火栓检测终端说明书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47800" y="983214"/>
            <a:ext cx="417855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故障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2：无法进行参数设置（配置参数时显示屏异常）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7800" y="1293729"/>
            <a:ext cx="9906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排除方法：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47800" y="1590106"/>
            <a:ext cx="5878741" cy="10161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第一步：检查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OLED</a:t>
            </a:r>
            <a:r>
              <a:rPr sz="1200" spc="28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屏接口是否松动，屏供电电压是否正常；</a:t>
            </a:r>
          </a:p>
          <a:p>
            <a:pPr marL="0" marR="0">
              <a:lnSpc>
                <a:spcPts val="1464"/>
              </a:lnSpc>
              <a:spcBef>
                <a:spcPts val="930"/>
              </a:spcBef>
              <a:spcAft>
                <a:spcPct val="0"/>
              </a:spcAft>
            </a:pPr>
            <a:r>
              <a:rPr sz="1200" spc="-23">
                <a:solidFill>
                  <a:srgbClr val="000000"/>
                </a:solidFill>
                <a:latin typeface="SimSun"/>
                <a:cs typeface="SimSun"/>
              </a:rPr>
              <a:t>第二步：检查设备是否正常运行，显示屏右上角的“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”字符是否间隔闪烁。</a:t>
            </a:r>
          </a:p>
          <a:p>
            <a:pPr marL="0" marR="0">
              <a:lnSpc>
                <a:spcPts val="1200"/>
              </a:lnSpc>
              <a:spcBef>
                <a:spcPts val="1091"/>
              </a:spcBef>
              <a:spcAft>
                <a:spcPct val="0"/>
              </a:spcAft>
            </a:pP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故障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000000"/>
                </a:solidFill>
                <a:latin typeface="SimSun"/>
                <a:cs typeface="SimSun"/>
              </a:rPr>
              <a:t>3：传感器监测无值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47800" y="2535789"/>
            <a:ext cx="9906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排除方法：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47800" y="2846304"/>
            <a:ext cx="3329940" cy="6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第一步：检查传感器与主板是否正常连接；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第二步：确定传感器是否出现故障。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505278" y="3804602"/>
            <a:ext cx="2931281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第五章</a:t>
            </a:r>
            <a:r>
              <a:rPr sz="1600" spc="4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日常维修与运输储存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47800" y="4191870"/>
            <a:ext cx="578358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spc="-14">
                <a:solidFill>
                  <a:srgbClr val="000000"/>
                </a:solidFill>
                <a:latin typeface="SimSun"/>
                <a:cs typeface="SimSun"/>
              </a:rPr>
              <a:t>◆设备属于精密的电子仪器，除相关人员进行相应设置外，其他无关人员严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43000" y="4502385"/>
            <a:ext cx="11430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禁随意操作；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447800" y="4812899"/>
            <a:ext cx="4030980" cy="6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◆设备没电时，请联系我公司销售人员，购买电池；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◆设备内配装电池，提前给运输人员声明；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47800" y="5433930"/>
            <a:ext cx="5082540" cy="1002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◆设备在运输时严禁将它与其他具有腐蚀性的产品一起运输；</a:t>
            </a:r>
          </a:p>
          <a:p>
            <a:pPr marL="0" marR="0">
              <a:lnSpc>
                <a:spcPts val="1200"/>
              </a:lnSpc>
              <a:spcBef>
                <a:spcPts val="1244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◆在运输时应尽量避免震动、挤压和暴晒，严禁将箱体进行滚动；</a:t>
            </a:r>
          </a:p>
          <a:p>
            <a:pPr marL="0" marR="0">
              <a:lnSpc>
                <a:spcPts val="1200"/>
              </a:lnSpc>
              <a:spcBef>
                <a:spcPts val="129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◆储存时先检查设备的外观有无损坏；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447800" y="6360637"/>
            <a:ext cx="5714777" cy="39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 spc="36">
                <a:solidFill>
                  <a:srgbClr val="000000"/>
                </a:solidFill>
                <a:latin typeface="SimSun"/>
                <a:cs typeface="SimSun"/>
              </a:rPr>
              <a:t>◆储存仓库应及时通风，保持室内干燥，温度为</a:t>
            </a:r>
            <a:r>
              <a:rPr sz="1200">
                <a:solidFill>
                  <a:srgbClr val="000000"/>
                </a:solidFill>
                <a:latin typeface="VVNOWD+TimesNewRomanPSMT"/>
                <a:cs typeface="VVNOWD+TimesNewRomanPSMT"/>
              </a:rPr>
              <a:t>-10℃~+50℃</a:t>
            </a:r>
            <a:r>
              <a:rPr sz="1200" spc="35">
                <a:solidFill>
                  <a:srgbClr val="000000"/>
                </a:solidFill>
                <a:latin typeface="SimSun"/>
                <a:cs typeface="SimSun"/>
              </a:rPr>
              <a:t>，湿度</a:t>
            </a:r>
            <a:r>
              <a:rPr sz="1200">
                <a:solidFill>
                  <a:srgbClr val="000000"/>
                </a:solidFill>
                <a:latin typeface="VVNOWD+TimesNewRomanPSMT"/>
                <a:cs typeface="VVNOWD+TimesNewRomanPSMT"/>
              </a:rPr>
              <a:t>≤95%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43000" y="6671152"/>
            <a:ext cx="1150442" cy="39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（</a:t>
            </a:r>
            <a:r>
              <a:rPr sz="1200">
                <a:solidFill>
                  <a:srgbClr val="000000"/>
                </a:solidFill>
                <a:latin typeface="HJUFAT+TimesNewRomanPSMT"/>
                <a:cs typeface="HJUFAT+TimesNewRomanPSMT"/>
              </a:rPr>
              <a:t>40±2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℃）；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015310" y="7013257"/>
            <a:ext cx="1833676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第六章</a:t>
            </a:r>
            <a:r>
              <a:rPr sz="1600" spc="4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0000"/>
                </a:solidFill>
                <a:latin typeface="SimSun"/>
                <a:cs typeface="SimSun"/>
              </a:rPr>
              <a:t>售后服务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43000" y="7400524"/>
            <a:ext cx="6221730" cy="69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 spc="-18">
                <a:solidFill>
                  <a:srgbClr val="000000"/>
                </a:solidFill>
                <a:latin typeface="SimSun"/>
                <a:cs typeface="SimSun"/>
              </a:rPr>
              <a:t>产品售出后，保质期内出现任何质量问题均可选择下列任意方式和我们联系，</a:t>
            </a:r>
          </a:p>
          <a:p>
            <a:pPr marL="0" marR="0">
              <a:lnSpc>
                <a:spcPts val="1200"/>
              </a:lnSpc>
              <a:spcBef>
                <a:spcPts val="1245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我们将竭诚为您服务。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447800" y="8016717"/>
            <a:ext cx="1771849" cy="39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网址：</a:t>
            </a:r>
            <a:r>
              <a:rPr sz="1200">
                <a:solidFill>
                  <a:srgbClr val="000000"/>
                </a:solidFill>
                <a:latin typeface="HJUFAT+TimesNewRomanPSMT"/>
                <a:cs typeface="HJUFAT+TimesNewRomanPSMT"/>
              </a:rPr>
              <a:t>www.lzjlddz.com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447800" y="8327233"/>
            <a:ext cx="2687263" cy="39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电话：</a:t>
            </a:r>
            <a:r>
              <a:rPr sz="1200">
                <a:solidFill>
                  <a:srgbClr val="000000"/>
                </a:solidFill>
                <a:latin typeface="HJUFAT+TimesNewRomanPSMT"/>
                <a:cs typeface="HJUFAT+TimesNewRomanPSMT"/>
              </a:rPr>
              <a:t>0931-2502014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、</a:t>
            </a:r>
            <a:r>
              <a:rPr sz="1200">
                <a:solidFill>
                  <a:srgbClr val="000000"/>
                </a:solidFill>
                <a:latin typeface="HJUFAT+TimesNewRomanPSMT"/>
                <a:cs typeface="HJUFAT+TimesNewRomanPSMT"/>
              </a:rPr>
              <a:t>17726910946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447800" y="8637747"/>
            <a:ext cx="1996707" cy="397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邮箱：</a:t>
            </a:r>
            <a:r>
              <a:rPr sz="1200">
                <a:solidFill>
                  <a:srgbClr val="000000"/>
                </a:solidFill>
                <a:latin typeface="HJUFAT+TimesNewRomanPSMT"/>
                <a:cs typeface="HJUFAT+TimesNewRomanPSMT"/>
                <a:hlinkClick r:id="rId5"/>
              </a:rPr>
              <a:t>843548407@qq.com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447800" y="8953099"/>
            <a:ext cx="420624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地址：甘肃省兰州市七里河区彭家坪留学生产业园</a:t>
            </a:r>
            <a:r>
              <a:rPr sz="1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300">
                <a:solidFill>
                  <a:srgbClr val="000000"/>
                </a:solidFill>
                <a:latin typeface="SimSun"/>
                <a:cs typeface="SimSun"/>
              </a:rPr>
              <a:t>2</a:t>
            </a:r>
            <a:r>
              <a:rPr sz="1200">
                <a:solidFill>
                  <a:srgbClr val="000000"/>
                </a:solidFill>
                <a:latin typeface="SimSun"/>
                <a:cs typeface="SimSun"/>
              </a:rPr>
              <a:t>楼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0942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专业专注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065780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开拓创新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03732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诚信为金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008879" y="9524512"/>
            <a:ext cx="628650" cy="285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SimSun"/>
                <a:cs typeface="SimSun"/>
              </a:rPr>
              <a:t>服务至上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751186" y="9938279"/>
            <a:ext cx="229381" cy="31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ct val="0"/>
              </a:spcBef>
              <a:spcAft>
                <a:spcPct val="0"/>
              </a:spcAft>
            </a:pPr>
            <a:r>
              <a:rPr sz="900">
                <a:solidFill>
                  <a:srgbClr val="000000"/>
                </a:solidFill>
                <a:latin typeface="Calibri"/>
                <a:cs typeface="Calibri"/>
              </a:rPr>
              <a:t>8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9.01.14"/>
  <p:tag name="AS_TITLE" val="Aspose.Slides for .NET 2.0"/>
  <p:tag name="AS_VERSION" val="19.1"/>
</p:tagLst>
</file>

<file path=ppt/theme/theme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6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7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8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9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10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235</Paragraphs>
  <Slides>11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2">
      <vt:lpstr>Theme Office</vt:lpstr>
      <vt:lpstr>Slide 1</vt:lpstr>
      <vt:lpstr>Slide 2</vt:lpstr>
      <vt:lpstr>Title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0</LinksUpToDate>
  <SharedDoc>0</SharedDoc>
  <HyperlinksChanged>0</HyperlinksChanged>
  <Application>Aspose.Slides for .NET</Application>
  <AppVersion>19.0100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Presentation PowerPoint</dc:title>
  <dc:creator>86189</dc:creator>
  <cp:lastModifiedBy>86189</cp:lastModifiedBy>
  <cp:revision>1</cp:revision>
  <dcterms:modified xsi:type="dcterms:W3CDTF">2022-02-17T03:23:08Z</dcterms:modified>
</cp:coreProperties>
</file>